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2" r:id="rId4"/>
    <p:sldId id="263" r:id="rId5"/>
    <p:sldId id="264" r:id="rId6"/>
    <p:sldId id="266" r:id="rId7"/>
    <p:sldId id="265" r:id="rId8"/>
  </p:sldIdLst>
  <p:sldSz cx="12192000" cy="6858000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94330"/>
    <a:srgbClr val="194C53"/>
    <a:srgbClr val="83BCAF"/>
    <a:srgbClr val="62B1DB"/>
    <a:srgbClr val="236673"/>
    <a:srgbClr val="F9DD29"/>
    <a:srgbClr val="C7362D"/>
    <a:srgbClr val="FD971D"/>
    <a:srgbClr val="A31F26"/>
    <a:srgbClr val="E8B03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image" Target="../media/image6.svg"/><Relationship Id="rId7" Type="http://schemas.openxmlformats.org/officeDocument/2006/relationships/image" Target="../media/image10.sv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8.png"/><Relationship Id="rId5" Type="http://schemas.openxmlformats.org/officeDocument/2006/relationships/image" Target="../media/image8.svg"/><Relationship Id="rId4" Type="http://schemas.openxmlformats.org/officeDocument/2006/relationships/image" Target="../media/image7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rgbClr val="83BCA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59AC7F-0D89-4EC3-8047-A0F615D1774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569874"/>
            <a:ext cx="9144000" cy="2387600"/>
          </a:xfrm>
        </p:spPr>
        <p:txBody>
          <a:bodyPr anchor="b">
            <a:normAutofit/>
          </a:bodyPr>
          <a:lstStyle>
            <a:lvl1pPr algn="ctr">
              <a:defRPr sz="4800" b="1">
                <a:solidFill>
                  <a:srgbClr val="C9433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en-US" dirty="0"/>
              <a:t>Click to edit Master title style</a:t>
            </a:r>
            <a:endParaRPr lang="hr-HR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7B005BC-D050-4CE9-BE4E-D4127E3C063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5049549"/>
            <a:ext cx="9144000" cy="1655762"/>
          </a:xfrm>
        </p:spPr>
        <p:txBody>
          <a:bodyPr/>
          <a:lstStyle>
            <a:lvl1pPr marL="0" indent="0" algn="ctr">
              <a:buNone/>
              <a:defRPr sz="2400" b="1">
                <a:solidFill>
                  <a:srgbClr val="194C53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hr-HR" dirty="0"/>
          </a:p>
        </p:txBody>
      </p:sp>
      <p:pic>
        <p:nvPicPr>
          <p:cNvPr id="7" name="Picture 6" descr="White text on a black background&#10;&#10;Description automatically generated">
            <a:extLst>
              <a:ext uri="{FF2B5EF4-FFF2-40B4-BE49-F238E27FC236}">
                <a16:creationId xmlns:a16="http://schemas.microsoft.com/office/drawing/2014/main" id="{3B861150-7C06-4D22-B25D-38AC3F44C4F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84147" y="5999321"/>
            <a:ext cx="2023705" cy="463258"/>
          </a:xfrm>
          <a:prstGeom prst="rect">
            <a:avLst/>
          </a:prstGeom>
        </p:spPr>
      </p:pic>
      <p:pic>
        <p:nvPicPr>
          <p:cNvPr id="40" name="Picture 39" descr="A picture containing logo&#10;&#10;Description automatically generated">
            <a:extLst>
              <a:ext uri="{FF2B5EF4-FFF2-40B4-BE49-F238E27FC236}">
                <a16:creationId xmlns:a16="http://schemas.microsoft.com/office/drawing/2014/main" id="{33826508-1E43-479E-B97E-9204AE9EDE53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61349" y="395421"/>
            <a:ext cx="3469302" cy="32541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19738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DFD4C8F5-09D9-4B02-9C79-D5D2B5D0EF86}"/>
              </a:ext>
            </a:extLst>
          </p:cNvPr>
          <p:cNvSpPr/>
          <p:nvPr userDrawn="1"/>
        </p:nvSpPr>
        <p:spPr>
          <a:xfrm>
            <a:off x="0" y="6298250"/>
            <a:ext cx="12192000" cy="568295"/>
          </a:xfrm>
          <a:prstGeom prst="rect">
            <a:avLst/>
          </a:prstGeom>
          <a:solidFill>
            <a:srgbClr val="83BCA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964F162-42B2-461E-A49E-0D15DECF276E}"/>
              </a:ext>
            </a:extLst>
          </p:cNvPr>
          <p:cNvSpPr/>
          <p:nvPr userDrawn="1"/>
        </p:nvSpPr>
        <p:spPr>
          <a:xfrm>
            <a:off x="0" y="1"/>
            <a:ext cx="12192000" cy="1333144"/>
          </a:xfrm>
          <a:prstGeom prst="rect">
            <a:avLst/>
          </a:prstGeom>
          <a:solidFill>
            <a:srgbClr val="83BCA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408CB76-5C0B-4B4A-9A53-53E8C7EEC2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194348"/>
            <a:ext cx="10515600" cy="968019"/>
          </a:xfrm>
        </p:spPr>
        <p:txBody>
          <a:bodyPr/>
          <a:lstStyle>
            <a:lvl1pPr algn="ctr">
              <a:defRPr b="1">
                <a:solidFill>
                  <a:srgbClr val="194C53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hr-H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54D1EA-110B-46E9-BAA9-D88F82481B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613039"/>
            <a:ext cx="10515600" cy="4351338"/>
          </a:xfrm>
        </p:spPr>
        <p:txBody>
          <a:bodyPr/>
          <a:lstStyle>
            <a:lvl1pPr>
              <a:defRPr>
                <a:solidFill>
                  <a:srgbClr val="005E6A"/>
                </a:solidFill>
              </a:defRPr>
            </a:lvl1pPr>
            <a:lvl2pPr>
              <a:defRPr>
                <a:solidFill>
                  <a:srgbClr val="005E6A"/>
                </a:solidFill>
              </a:defRPr>
            </a:lvl2pPr>
            <a:lvl3pPr>
              <a:defRPr>
                <a:solidFill>
                  <a:srgbClr val="005E6A"/>
                </a:solidFill>
              </a:defRPr>
            </a:lvl3pPr>
            <a:lvl4pPr>
              <a:defRPr>
                <a:solidFill>
                  <a:srgbClr val="005E6A"/>
                </a:solidFill>
              </a:defRPr>
            </a:lvl4pPr>
            <a:lvl5pPr>
              <a:defRPr>
                <a:solidFill>
                  <a:srgbClr val="005E6A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pic>
        <p:nvPicPr>
          <p:cNvPr id="19" name="Picture 18">
            <a:extLst>
              <a:ext uri="{FF2B5EF4-FFF2-40B4-BE49-F238E27FC236}">
                <a16:creationId xmlns:a16="http://schemas.microsoft.com/office/drawing/2014/main" id="{09911F4F-9520-46F0-B762-78B8D7E3A49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31656" y="221390"/>
            <a:ext cx="915983" cy="826929"/>
          </a:xfrm>
          <a:prstGeom prst="rect">
            <a:avLst/>
          </a:prstGeom>
        </p:spPr>
      </p:pic>
      <p:pic>
        <p:nvPicPr>
          <p:cNvPr id="20" name="Picture 19" descr="A picture containing logo&#10;&#10;Description automatically generated">
            <a:extLst>
              <a:ext uri="{FF2B5EF4-FFF2-40B4-BE49-F238E27FC236}">
                <a16:creationId xmlns:a16="http://schemas.microsoft.com/office/drawing/2014/main" id="{C93DC43F-76DB-415C-924E-31B1F4262157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1151"/>
          <a:stretch/>
        </p:blipFill>
        <p:spPr>
          <a:xfrm>
            <a:off x="4947959" y="6415099"/>
            <a:ext cx="2296080" cy="405956"/>
          </a:xfrm>
          <a:prstGeom prst="rect">
            <a:avLst/>
          </a:prstGeom>
        </p:spPr>
      </p:pic>
      <p:pic>
        <p:nvPicPr>
          <p:cNvPr id="21" name="Picture 20" descr="A picture containing logo&#10;&#10;Description automatically generated">
            <a:extLst>
              <a:ext uri="{FF2B5EF4-FFF2-40B4-BE49-F238E27FC236}">
                <a16:creationId xmlns:a16="http://schemas.microsoft.com/office/drawing/2014/main" id="{3CF05EC2-493C-4151-9C46-7F62A7AD908F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997" r="10997" b="18769"/>
          <a:stretch/>
        </p:blipFill>
        <p:spPr>
          <a:xfrm>
            <a:off x="11164200" y="246030"/>
            <a:ext cx="796142" cy="7776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40294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54B922-6A14-4BA9-BA65-3B4BD9B8430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95058" y="1613039"/>
            <a:ext cx="5181600" cy="4351338"/>
          </a:xfrm>
        </p:spPr>
        <p:txBody>
          <a:bodyPr/>
          <a:lstStyle>
            <a:lvl1pPr>
              <a:defRPr>
                <a:solidFill>
                  <a:srgbClr val="005E6A"/>
                </a:solidFill>
              </a:defRPr>
            </a:lvl1pPr>
            <a:lvl2pPr>
              <a:defRPr>
                <a:solidFill>
                  <a:srgbClr val="005E6A"/>
                </a:solidFill>
              </a:defRPr>
            </a:lvl2pPr>
            <a:lvl3pPr>
              <a:defRPr>
                <a:solidFill>
                  <a:srgbClr val="005E6A"/>
                </a:solidFill>
              </a:defRPr>
            </a:lvl3pPr>
            <a:lvl4pPr>
              <a:defRPr>
                <a:solidFill>
                  <a:srgbClr val="005E6A"/>
                </a:solidFill>
              </a:defRPr>
            </a:lvl4pPr>
            <a:lvl5pPr>
              <a:defRPr>
                <a:solidFill>
                  <a:srgbClr val="005E6A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B51054D-D827-441C-A41C-C6D81CE9D51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505486" y="1609864"/>
            <a:ext cx="5181600" cy="4351338"/>
          </a:xfrm>
        </p:spPr>
        <p:txBody>
          <a:bodyPr/>
          <a:lstStyle>
            <a:lvl1pPr>
              <a:defRPr>
                <a:solidFill>
                  <a:srgbClr val="005E6A"/>
                </a:solidFill>
              </a:defRPr>
            </a:lvl1pPr>
            <a:lvl2pPr>
              <a:defRPr>
                <a:solidFill>
                  <a:srgbClr val="005E6A"/>
                </a:solidFill>
              </a:defRPr>
            </a:lvl2pPr>
            <a:lvl3pPr>
              <a:defRPr>
                <a:solidFill>
                  <a:srgbClr val="005E6A"/>
                </a:solidFill>
              </a:defRPr>
            </a:lvl3pPr>
            <a:lvl4pPr>
              <a:defRPr>
                <a:solidFill>
                  <a:srgbClr val="005E6A"/>
                </a:solidFill>
              </a:defRPr>
            </a:lvl4pPr>
            <a:lvl5pPr>
              <a:defRPr>
                <a:solidFill>
                  <a:srgbClr val="005E6A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C864775F-413E-46CD-AFED-16288F6C6CD5}"/>
              </a:ext>
            </a:extLst>
          </p:cNvPr>
          <p:cNvSpPr/>
          <p:nvPr userDrawn="1"/>
        </p:nvSpPr>
        <p:spPr>
          <a:xfrm>
            <a:off x="0" y="6298250"/>
            <a:ext cx="12192000" cy="568295"/>
          </a:xfrm>
          <a:prstGeom prst="rect">
            <a:avLst/>
          </a:prstGeom>
          <a:solidFill>
            <a:srgbClr val="83BCA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5930ADA-BE8A-4F8C-9BED-29DB2E1EF69E}"/>
              </a:ext>
            </a:extLst>
          </p:cNvPr>
          <p:cNvSpPr/>
          <p:nvPr userDrawn="1"/>
        </p:nvSpPr>
        <p:spPr>
          <a:xfrm>
            <a:off x="0" y="1"/>
            <a:ext cx="12192000" cy="1333144"/>
          </a:xfrm>
          <a:prstGeom prst="rect">
            <a:avLst/>
          </a:prstGeom>
          <a:solidFill>
            <a:srgbClr val="83BCA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>
              <a:solidFill>
                <a:srgbClr val="194C53"/>
              </a:solidFill>
            </a:endParaRP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66B90DB7-04E3-43D3-9352-1D52114D3E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194348"/>
            <a:ext cx="10515600" cy="968019"/>
          </a:xfrm>
        </p:spPr>
        <p:txBody>
          <a:bodyPr/>
          <a:lstStyle>
            <a:lvl1pPr algn="ctr">
              <a:defRPr b="1">
                <a:solidFill>
                  <a:srgbClr val="194C53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hr-HR" dirty="0"/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8CC667D7-61AB-449C-93F7-3005CD7C734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31656" y="221390"/>
            <a:ext cx="915983" cy="826929"/>
          </a:xfrm>
          <a:prstGeom prst="rect">
            <a:avLst/>
          </a:prstGeom>
        </p:spPr>
      </p:pic>
      <p:pic>
        <p:nvPicPr>
          <p:cNvPr id="21" name="Picture 20" descr="A picture containing logo&#10;&#10;Description automatically generated">
            <a:extLst>
              <a:ext uri="{FF2B5EF4-FFF2-40B4-BE49-F238E27FC236}">
                <a16:creationId xmlns:a16="http://schemas.microsoft.com/office/drawing/2014/main" id="{5FEEC10A-A44E-442C-BE18-BB62FE0D12B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1151"/>
          <a:stretch/>
        </p:blipFill>
        <p:spPr>
          <a:xfrm>
            <a:off x="4947959" y="6415099"/>
            <a:ext cx="2296080" cy="405956"/>
          </a:xfrm>
          <a:prstGeom prst="rect">
            <a:avLst/>
          </a:prstGeom>
        </p:spPr>
      </p:pic>
      <p:pic>
        <p:nvPicPr>
          <p:cNvPr id="23" name="Picture 22" descr="A picture containing logo&#10;&#10;Description automatically generated">
            <a:extLst>
              <a:ext uri="{FF2B5EF4-FFF2-40B4-BE49-F238E27FC236}">
                <a16:creationId xmlns:a16="http://schemas.microsoft.com/office/drawing/2014/main" id="{921CC595-F951-4870-AFCC-BBD4353F6D67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997" r="10997" b="18769"/>
          <a:stretch/>
        </p:blipFill>
        <p:spPr>
          <a:xfrm>
            <a:off x="11164200" y="246030"/>
            <a:ext cx="796142" cy="7776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06735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988E5A-D5D1-4AF8-8DF8-B258B082F9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9839" y="365125"/>
            <a:ext cx="5489961" cy="1325563"/>
          </a:xfrm>
        </p:spPr>
        <p:txBody>
          <a:bodyPr>
            <a:normAutofit/>
          </a:bodyPr>
          <a:lstStyle>
            <a:lvl1pPr>
              <a:defRPr sz="4400" b="1">
                <a:solidFill>
                  <a:srgbClr val="C94330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hr-H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54B922-6A14-4BA9-BA65-3B4BD9B8430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29839" y="1825625"/>
            <a:ext cx="5489961" cy="4667250"/>
          </a:xfrm>
        </p:spPr>
        <p:txBody>
          <a:bodyPr/>
          <a:lstStyle>
            <a:lvl1pPr>
              <a:defRPr>
                <a:solidFill>
                  <a:srgbClr val="005E6A"/>
                </a:solidFill>
              </a:defRPr>
            </a:lvl1pPr>
            <a:lvl2pPr>
              <a:defRPr>
                <a:solidFill>
                  <a:srgbClr val="005E6A"/>
                </a:solidFill>
              </a:defRPr>
            </a:lvl2pPr>
            <a:lvl3pPr>
              <a:defRPr>
                <a:solidFill>
                  <a:srgbClr val="005E6A"/>
                </a:solidFill>
              </a:defRPr>
            </a:lvl3pPr>
            <a:lvl4pPr>
              <a:defRPr>
                <a:solidFill>
                  <a:srgbClr val="005E6A"/>
                </a:solidFill>
              </a:defRPr>
            </a:lvl4pPr>
            <a:lvl5pPr>
              <a:defRPr>
                <a:solidFill>
                  <a:srgbClr val="005E6A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8B5AD86D-D67B-428C-8530-EAB49A85C07A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r="5183"/>
          <a:stretch/>
        </p:blipFill>
        <p:spPr>
          <a:xfrm>
            <a:off x="6347686" y="0"/>
            <a:ext cx="5842738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51448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29F2B362-44CC-4A10-A1CB-8EB27FCAF6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0" y="399308"/>
            <a:ext cx="5489961" cy="1325563"/>
          </a:xfrm>
        </p:spPr>
        <p:txBody>
          <a:bodyPr>
            <a:normAutofit/>
          </a:bodyPr>
          <a:lstStyle>
            <a:lvl1pPr>
              <a:defRPr sz="4400" b="1">
                <a:solidFill>
                  <a:srgbClr val="C94330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hr-HR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124EB2D8-8A76-4C70-ADE6-DB8FF5593CC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096000" y="1859808"/>
            <a:ext cx="5489961" cy="4667250"/>
          </a:xfrm>
        </p:spPr>
        <p:txBody>
          <a:bodyPr/>
          <a:lstStyle>
            <a:lvl1pPr>
              <a:defRPr>
                <a:solidFill>
                  <a:srgbClr val="005E6A"/>
                </a:solidFill>
              </a:defRPr>
            </a:lvl1pPr>
            <a:lvl2pPr>
              <a:defRPr>
                <a:solidFill>
                  <a:srgbClr val="005E6A"/>
                </a:solidFill>
              </a:defRPr>
            </a:lvl2pPr>
            <a:lvl3pPr>
              <a:defRPr>
                <a:solidFill>
                  <a:srgbClr val="005E6A"/>
                </a:solidFill>
              </a:defRPr>
            </a:lvl3pPr>
            <a:lvl4pPr>
              <a:defRPr>
                <a:solidFill>
                  <a:srgbClr val="005E6A"/>
                </a:solidFill>
              </a:defRPr>
            </a:lvl4pPr>
            <a:lvl5pPr>
              <a:defRPr>
                <a:solidFill>
                  <a:srgbClr val="005E6A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AE20443D-355D-43FB-88F4-98A75E8BA10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l="2935" r="5333"/>
          <a:stretch/>
        </p:blipFill>
        <p:spPr>
          <a:xfrm>
            <a:off x="7" y="0"/>
            <a:ext cx="5652656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00457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ight Triangle 4">
            <a:extLst>
              <a:ext uri="{FF2B5EF4-FFF2-40B4-BE49-F238E27FC236}">
                <a16:creationId xmlns:a16="http://schemas.microsoft.com/office/drawing/2014/main" id="{84C14A20-D749-46B5-8E85-47946CE3DADC}"/>
              </a:ext>
            </a:extLst>
          </p:cNvPr>
          <p:cNvSpPr/>
          <p:nvPr userDrawn="1"/>
        </p:nvSpPr>
        <p:spPr>
          <a:xfrm>
            <a:off x="0" y="5469308"/>
            <a:ext cx="4136164" cy="1388692"/>
          </a:xfrm>
          <a:prstGeom prst="rtTriangle">
            <a:avLst/>
          </a:prstGeom>
          <a:solidFill>
            <a:srgbClr val="83BCA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6" name="Right Triangle 5">
            <a:extLst>
              <a:ext uri="{FF2B5EF4-FFF2-40B4-BE49-F238E27FC236}">
                <a16:creationId xmlns:a16="http://schemas.microsoft.com/office/drawing/2014/main" id="{F773CEBF-7EFA-4F12-BAFB-48258ABE6B66}"/>
              </a:ext>
            </a:extLst>
          </p:cNvPr>
          <p:cNvSpPr/>
          <p:nvPr userDrawn="1"/>
        </p:nvSpPr>
        <p:spPr>
          <a:xfrm flipH="1" flipV="1">
            <a:off x="8055836" y="0"/>
            <a:ext cx="4136164" cy="1388692"/>
          </a:xfrm>
          <a:prstGeom prst="rtTriangle">
            <a:avLst/>
          </a:prstGeom>
          <a:solidFill>
            <a:srgbClr val="83BCA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pic>
        <p:nvPicPr>
          <p:cNvPr id="10" name="Graphic 9" descr="A lightbulb">
            <a:extLst>
              <a:ext uri="{FF2B5EF4-FFF2-40B4-BE49-F238E27FC236}">
                <a16:creationId xmlns:a16="http://schemas.microsoft.com/office/drawing/2014/main" id="{FE8F91C1-6ED1-4F43-993C-03D061C256B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>
            <a:off x="-283435" y="3923229"/>
            <a:ext cx="2599346" cy="2599346"/>
          </a:xfrm>
          <a:prstGeom prst="rect">
            <a:avLst/>
          </a:prstGeom>
        </p:spPr>
      </p:pic>
      <p:pic>
        <p:nvPicPr>
          <p:cNvPr id="15" name="Graphic 14" descr="A flying paper airplane">
            <a:extLst>
              <a:ext uri="{FF2B5EF4-FFF2-40B4-BE49-F238E27FC236}">
                <a16:creationId xmlns:a16="http://schemas.microsoft.com/office/drawing/2014/main" id="{067144DD-24C9-40C9-B3A7-B429C6899FCF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5"/>
              </a:ext>
            </a:extLst>
          </a:blip>
          <a:stretch>
            <a:fillRect/>
          </a:stretch>
        </p:blipFill>
        <p:spPr>
          <a:xfrm flipH="1">
            <a:off x="10599372" y="5486400"/>
            <a:ext cx="1705599" cy="1705599"/>
          </a:xfrm>
          <a:prstGeom prst="rect">
            <a:avLst/>
          </a:prstGeom>
        </p:spPr>
      </p:pic>
      <p:pic>
        <p:nvPicPr>
          <p:cNvPr id="17" name="Graphic 16" descr="A puzzle">
            <a:extLst>
              <a:ext uri="{FF2B5EF4-FFF2-40B4-BE49-F238E27FC236}">
                <a16:creationId xmlns:a16="http://schemas.microsoft.com/office/drawing/2014/main" id="{B47E1F10-AD2A-4DDF-A1D3-23F4D7E4591F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7"/>
              </a:ext>
            </a:extLst>
          </a:blip>
          <a:stretch>
            <a:fillRect/>
          </a:stretch>
        </p:blipFill>
        <p:spPr>
          <a:xfrm flipH="1">
            <a:off x="10841505" y="-164500"/>
            <a:ext cx="1463466" cy="1463466"/>
          </a:xfrm>
          <a:prstGeom prst="rect">
            <a:avLst/>
          </a:prstGeom>
        </p:spPr>
      </p:pic>
      <p:pic>
        <p:nvPicPr>
          <p:cNvPr id="11" name="Picture 10" descr="A picture containing logo&#10;&#10;Description automatically generated">
            <a:extLst>
              <a:ext uri="{FF2B5EF4-FFF2-40B4-BE49-F238E27FC236}">
                <a16:creationId xmlns:a16="http://schemas.microsoft.com/office/drawing/2014/main" id="{184E1C7A-28DD-4215-92CC-147E201C1B2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1151"/>
          <a:stretch/>
        </p:blipFill>
        <p:spPr>
          <a:xfrm>
            <a:off x="135814" y="6394615"/>
            <a:ext cx="2296080" cy="4059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11564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701F7D9-1E6D-443B-BBAD-74829EF9F0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A1B2224-4F6D-4F6F-9619-56901EC080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AC0418D-CC3F-4380-A5BA-1B710A44ED8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7F35C4-785B-4E8F-B967-73CDC8F2C47E}" type="datetimeFigureOut">
              <a:rPr lang="hr-HR" smtClean="0"/>
              <a:t>3.8.2021.</a:t>
            </a:fld>
            <a:endParaRPr lang="hr-H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9718E6D-3E49-45A1-B939-5076E43C4A7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7FAD8A-BC21-408C-B98C-83E76FF6B98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738CCF-E6C8-42FE-A8AF-DA9F41004FEB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728663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6" r:id="rId4"/>
    <p:sldLayoutId id="2147483657" r:id="rId5"/>
    <p:sldLayoutId id="2147483655" r:id="rId6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EEC88B-6EA3-40F9-85F1-466062562B8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3892730"/>
            <a:ext cx="9144000" cy="1064743"/>
          </a:xfrm>
        </p:spPr>
        <p:txBody>
          <a:bodyPr/>
          <a:lstStyle/>
          <a:p>
            <a:r>
              <a:rPr lang="hr-HR" dirty="0" smtClean="0"/>
              <a:t>Sigurnost i suradnja na mreži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6682574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5EC4D6-ACF8-42F8-9625-56A854FAFA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Razvoj informatike i IKT – a </a:t>
            </a:r>
            <a:endParaRPr lang="hr-H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5FFA3E-6693-4C59-B556-C049C62EE3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hr-HR" dirty="0" smtClean="0"/>
              <a:t>U današnje vrijeme često se susrećemo s pojmom IKT – a. </a:t>
            </a:r>
          </a:p>
          <a:p>
            <a:pPr marL="0" indent="0">
              <a:buNone/>
            </a:pPr>
            <a:endParaRPr lang="hr-HR" dirty="0" smtClean="0"/>
          </a:p>
          <a:p>
            <a:pPr marL="0" indent="0">
              <a:buNone/>
            </a:pPr>
            <a:r>
              <a:rPr lang="hr-HR" b="1" dirty="0" smtClean="0"/>
              <a:t>IKT</a:t>
            </a:r>
            <a:r>
              <a:rPr lang="hr-HR" dirty="0" smtClean="0"/>
              <a:t> je kratica od informacijske i komunikacijske tehnologije bez koje je većina današnjih poslova nezamisliva. </a:t>
            </a:r>
          </a:p>
          <a:p>
            <a:pPr marL="0" indent="0">
              <a:buNone/>
            </a:pPr>
            <a:endParaRPr lang="hr-HR" dirty="0"/>
          </a:p>
          <a:p>
            <a:pPr marL="0" indent="0">
              <a:buNone/>
            </a:pPr>
            <a:r>
              <a:rPr lang="hr-HR" dirty="0" smtClean="0"/>
              <a:t>Područje informatike se jako brzo razvija stoga je potrebno stalno stjecati nova znanja.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4324095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Suradnja među članovima virtualne zajednice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653143" y="1791654"/>
            <a:ext cx="6322423" cy="3938450"/>
          </a:xfrm>
        </p:spPr>
        <p:txBody>
          <a:bodyPr>
            <a:normAutofit lnSpcReduction="10000"/>
          </a:bodyPr>
          <a:lstStyle/>
          <a:p>
            <a:r>
              <a:rPr lang="hr-HR" dirty="0" smtClean="0"/>
              <a:t>institucije često koriste </a:t>
            </a:r>
            <a:r>
              <a:rPr lang="hr-HR" b="1" dirty="0" smtClean="0"/>
              <a:t>višekorisničke</a:t>
            </a:r>
            <a:r>
              <a:rPr lang="hr-HR" dirty="0" smtClean="0"/>
              <a:t> </a:t>
            </a:r>
            <a:r>
              <a:rPr lang="hr-HR" b="1" dirty="0" smtClean="0"/>
              <a:t>sustave</a:t>
            </a:r>
            <a:r>
              <a:rPr lang="hr-HR" dirty="0" smtClean="0"/>
              <a:t> – računala zaposlenika spojena u mrežu</a:t>
            </a:r>
          </a:p>
          <a:p>
            <a:endParaRPr lang="hr-HR" dirty="0"/>
          </a:p>
          <a:p>
            <a:r>
              <a:rPr lang="hr-HR" dirty="0" smtClean="0"/>
              <a:t>poslovni uspjeh uvelike ovisi o </a:t>
            </a:r>
            <a:r>
              <a:rPr lang="hr-HR" b="1" dirty="0" smtClean="0"/>
              <a:t>suradnji</a:t>
            </a:r>
            <a:r>
              <a:rPr lang="hr-HR" dirty="0" smtClean="0"/>
              <a:t> među članovima zajednice</a:t>
            </a:r>
          </a:p>
          <a:p>
            <a:endParaRPr lang="hr-HR" dirty="0"/>
          </a:p>
          <a:p>
            <a:r>
              <a:rPr lang="hr-HR" dirty="0" smtClean="0"/>
              <a:t>vrlo je važna </a:t>
            </a:r>
            <a:r>
              <a:rPr lang="hr-HR" b="1" dirty="0" smtClean="0"/>
              <a:t>raspodjela</a:t>
            </a:r>
            <a:r>
              <a:rPr lang="hr-HR" dirty="0" smtClean="0"/>
              <a:t> </a:t>
            </a:r>
            <a:r>
              <a:rPr lang="hr-HR" b="1" dirty="0" smtClean="0"/>
              <a:t>poslova</a:t>
            </a:r>
            <a:r>
              <a:rPr lang="hr-HR" dirty="0" smtClean="0"/>
              <a:t> unutar zajednice</a:t>
            </a:r>
            <a:endParaRPr lang="hr-HR" dirty="0"/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17746" y="1791654"/>
            <a:ext cx="4284693" cy="38968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00270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Dijeljenje informacija na mreži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289559" y="1613039"/>
            <a:ext cx="8070670" cy="4351338"/>
          </a:xfrm>
        </p:spPr>
        <p:txBody>
          <a:bodyPr/>
          <a:lstStyle/>
          <a:p>
            <a:r>
              <a:rPr lang="hr-HR" dirty="0" smtClean="0"/>
              <a:t>vrlo je važno dijeliti informacije unutar zajednice ako želimo da zajednički projekt uspije</a:t>
            </a:r>
          </a:p>
          <a:p>
            <a:endParaRPr lang="hr-HR" dirty="0"/>
          </a:p>
          <a:p>
            <a:r>
              <a:rPr lang="hr-HR" dirty="0" smtClean="0"/>
              <a:t>važno je osigurati informacije od neovlaštene uporabe i objavljivanja</a:t>
            </a:r>
          </a:p>
          <a:p>
            <a:endParaRPr lang="hr-HR" dirty="0"/>
          </a:p>
          <a:p>
            <a:r>
              <a:rPr lang="hr-HR" dirty="0" smtClean="0"/>
              <a:t>sigurnost može biti ugrožena na više načina</a:t>
            </a:r>
          </a:p>
          <a:p>
            <a:endParaRPr lang="hr-HR" dirty="0"/>
          </a:p>
          <a:p>
            <a:r>
              <a:rPr lang="hr-HR" dirty="0" smtClean="0"/>
              <a:t>potrebno je biti odgovoran pri dijeljenju informacija </a:t>
            </a:r>
            <a:endParaRPr lang="hr-HR" dirty="0"/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60229" y="2678973"/>
            <a:ext cx="2632982" cy="26982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2125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Zaštita elektroničkog identiteta 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hr-HR" dirty="0" smtClean="0"/>
              <a:t>Jedan od oblika e – kriminala je </a:t>
            </a:r>
            <a:r>
              <a:rPr lang="hr-HR" b="1" dirty="0" smtClean="0"/>
              <a:t>krađa</a:t>
            </a:r>
            <a:r>
              <a:rPr lang="hr-HR" dirty="0" smtClean="0"/>
              <a:t> </a:t>
            </a:r>
            <a:r>
              <a:rPr lang="hr-HR" b="1" dirty="0" smtClean="0"/>
              <a:t>identiteta</a:t>
            </a:r>
            <a:r>
              <a:rPr lang="hr-HR" dirty="0" smtClean="0"/>
              <a:t>.</a:t>
            </a:r>
          </a:p>
          <a:p>
            <a:pPr marL="0" indent="0">
              <a:buNone/>
            </a:pPr>
            <a:endParaRPr lang="hr-HR" dirty="0" smtClean="0"/>
          </a:p>
          <a:p>
            <a:pPr marL="0" indent="0">
              <a:buNone/>
            </a:pPr>
            <a:r>
              <a:rPr lang="hr-HR" dirty="0" smtClean="0"/>
              <a:t>Neki od načina na koje se možemo zaštititi: </a:t>
            </a:r>
          </a:p>
          <a:p>
            <a:r>
              <a:rPr lang="hr-HR" dirty="0" smtClean="0"/>
              <a:t>paziti </a:t>
            </a:r>
            <a:r>
              <a:rPr lang="hr-HR" b="1" dirty="0" smtClean="0"/>
              <a:t>kome</a:t>
            </a:r>
            <a:r>
              <a:rPr lang="hr-HR" dirty="0" smtClean="0"/>
              <a:t> dajemo osobne podatke</a:t>
            </a:r>
          </a:p>
          <a:p>
            <a:pPr marL="0" indent="0">
              <a:buNone/>
            </a:pPr>
            <a:endParaRPr lang="hr-HR" dirty="0" smtClean="0"/>
          </a:p>
          <a:p>
            <a:r>
              <a:rPr lang="hr-HR" dirty="0" smtClean="0"/>
              <a:t>paziti </a:t>
            </a:r>
            <a:r>
              <a:rPr lang="hr-HR" b="1" dirty="0" smtClean="0"/>
              <a:t>gdje</a:t>
            </a:r>
            <a:r>
              <a:rPr lang="hr-HR" dirty="0" smtClean="0"/>
              <a:t> ostavljamo osobne podatke (društvene mreže i sl.)</a:t>
            </a:r>
          </a:p>
          <a:p>
            <a:endParaRPr lang="hr-HR" dirty="0" smtClean="0"/>
          </a:p>
          <a:p>
            <a:r>
              <a:rPr lang="hr-HR" dirty="0" smtClean="0"/>
              <a:t>prilikom zbrinjavanja ili prodaje svog računala </a:t>
            </a:r>
            <a:r>
              <a:rPr lang="hr-HR" b="1" dirty="0" smtClean="0"/>
              <a:t>ukloniti</a:t>
            </a:r>
            <a:r>
              <a:rPr lang="hr-HR" dirty="0" smtClean="0"/>
              <a:t> tvrdi disk iz računala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7779352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ZADATAK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838199" y="1599976"/>
            <a:ext cx="10515600" cy="4351338"/>
          </a:xfrm>
        </p:spPr>
        <p:txBody>
          <a:bodyPr/>
          <a:lstStyle/>
          <a:p>
            <a:pPr marL="0" indent="0">
              <a:buNone/>
            </a:pPr>
            <a:endParaRPr lang="hr-HR" dirty="0"/>
          </a:p>
          <a:p>
            <a:r>
              <a:rPr lang="hr-HR" dirty="0" smtClean="0"/>
              <a:t>Navedite nekoliko zanimanja u kojima se zaposlenici koriste informacijskom i komunikacijskom tehnologijom. </a:t>
            </a:r>
          </a:p>
          <a:p>
            <a:endParaRPr lang="hr-HR" dirty="0"/>
          </a:p>
          <a:p>
            <a:r>
              <a:rPr lang="hr-HR" dirty="0" smtClean="0"/>
              <a:t>Navedite nekoliko primjera krađe identiteta. </a:t>
            </a:r>
          </a:p>
          <a:p>
            <a:endParaRPr lang="hr-HR" dirty="0"/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2342820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5468158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</TotalTime>
  <Words>194</Words>
  <Application>Microsoft Office PowerPoint</Application>
  <PresentationFormat>Široki zaslon</PresentationFormat>
  <Paragraphs>35</Paragraphs>
  <Slides>7</Slides>
  <Notes>0</Notes>
  <HiddenSlides>0</HiddenSlides>
  <MMClips>0</MMClips>
  <ScaleCrop>false</ScaleCrop>
  <HeadingPairs>
    <vt:vector size="6" baseType="variant">
      <vt:variant>
        <vt:lpstr>Korišteni fontovi</vt:lpstr>
      </vt:variant>
      <vt:variant>
        <vt:i4>3</vt:i4>
      </vt:variant>
      <vt:variant>
        <vt:lpstr>Tema</vt:lpstr>
      </vt:variant>
      <vt:variant>
        <vt:i4>1</vt:i4>
      </vt:variant>
      <vt:variant>
        <vt:lpstr>Naslovi slajdova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Theme</vt:lpstr>
      <vt:lpstr>Sigurnost i suradnja na mreži</vt:lpstr>
      <vt:lpstr>Razvoj informatike i IKT – a </vt:lpstr>
      <vt:lpstr>Suradnja među članovima virtualne zajednice</vt:lpstr>
      <vt:lpstr>Dijeljenje informacija na mreži</vt:lpstr>
      <vt:lpstr>Zaštita elektroničkog identiteta </vt:lpstr>
      <vt:lpstr>ZADATAK</vt:lpstr>
      <vt:lpstr>PowerPoint prezentacija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Željka Knezović</dc:creator>
  <cp:lastModifiedBy>Admin</cp:lastModifiedBy>
  <cp:revision>18</cp:revision>
  <dcterms:created xsi:type="dcterms:W3CDTF">2021-04-08T02:08:44Z</dcterms:created>
  <dcterms:modified xsi:type="dcterms:W3CDTF">2021-08-03T18:47:15Z</dcterms:modified>
</cp:coreProperties>
</file>